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310" r:id="rId3"/>
    <p:sldId id="259" r:id="rId4"/>
    <p:sldId id="260" r:id="rId5"/>
    <p:sldId id="261" r:id="rId6"/>
    <p:sldId id="302" r:id="rId7"/>
    <p:sldId id="262" r:id="rId8"/>
    <p:sldId id="299" r:id="rId9"/>
    <p:sldId id="300" r:id="rId10"/>
    <p:sldId id="301" r:id="rId11"/>
    <p:sldId id="303" r:id="rId12"/>
    <p:sldId id="304" r:id="rId13"/>
    <p:sldId id="305" r:id="rId14"/>
    <p:sldId id="306" r:id="rId15"/>
    <p:sldId id="275" r:id="rId16"/>
    <p:sldId id="307" r:id="rId17"/>
    <p:sldId id="265" r:id="rId18"/>
    <p:sldId id="267" r:id="rId19"/>
    <p:sldId id="294" r:id="rId20"/>
    <p:sldId id="295" r:id="rId21"/>
    <p:sldId id="296" r:id="rId22"/>
    <p:sldId id="297" r:id="rId23"/>
    <p:sldId id="298" r:id="rId24"/>
    <p:sldId id="268" r:id="rId25"/>
    <p:sldId id="266" r:id="rId26"/>
    <p:sldId id="274" r:id="rId27"/>
    <p:sldId id="270" r:id="rId28"/>
    <p:sldId id="272" r:id="rId29"/>
    <p:sldId id="311" r:id="rId30"/>
    <p:sldId id="312" r:id="rId31"/>
    <p:sldId id="313" r:id="rId32"/>
    <p:sldId id="314" r:id="rId33"/>
    <p:sldId id="315" r:id="rId34"/>
    <p:sldId id="317" r:id="rId35"/>
    <p:sldId id="318" r:id="rId36"/>
    <p:sldId id="290" r:id="rId37"/>
    <p:sldId id="308" r:id="rId38"/>
    <p:sldId id="291" r:id="rId39"/>
    <p:sldId id="292" r:id="rId40"/>
    <p:sldId id="293" r:id="rId41"/>
    <p:sldId id="287" r:id="rId42"/>
    <p:sldId id="289" r:id="rId43"/>
    <p:sldId id="30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0F052-8D25-4664-A587-F2CCB17F4903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506EE-C141-4CB7-AB3F-BFD4B890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5D26-5170-4FCA-8F58-EC65342A18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3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0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8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8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5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877F-BA7E-44B4-92FF-93AA33516EC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09C60-0F67-4187-881F-ADC641F1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ids.gov/external-disclaim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HIV/AIDS IN LATIN AMERICA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8153400" cy="1752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Paola Lichtenberger M.D.</a:t>
            </a:r>
          </a:p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Director UM Tropical Medicine Program</a:t>
            </a:r>
          </a:p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University of Miami Miller School of Medicine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1" y="5543550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6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HIV/AIDS IN LATIN AMERICA-LIMITATIONS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975142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ACCESS TO HIV TEST AND ART TREATMENT</a:t>
            </a:r>
          </a:p>
          <a:p>
            <a:r>
              <a:rPr lang="en-US" dirty="0" smtClean="0"/>
              <a:t>ART available in Latin-America for more than 10 years</a:t>
            </a:r>
          </a:p>
          <a:p>
            <a:r>
              <a:rPr lang="en-US" dirty="0" smtClean="0"/>
              <a:t>Present late in to the disease</a:t>
            </a:r>
          </a:p>
          <a:p>
            <a:r>
              <a:rPr lang="en-US" dirty="0" smtClean="0"/>
              <a:t>56%  Argentina, 80% Chile and 79% Chile start ART with CD4 off 200cells per </a:t>
            </a:r>
            <a:r>
              <a:rPr lang="en-US" dirty="0" err="1" smtClean="0"/>
              <a:t>uL</a:t>
            </a:r>
            <a:r>
              <a:rPr lang="en-US" dirty="0" smtClean="0"/>
              <a:t> or less or with a history of an AIDS defining </a:t>
            </a:r>
            <a:r>
              <a:rPr lang="en-US" dirty="0" err="1" smtClean="0"/>
              <a:t>ellness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Access to health Systems and stigma</a:t>
            </a:r>
          </a:p>
          <a:p>
            <a:r>
              <a:rPr lang="en-US" dirty="0" smtClean="0"/>
              <a:t>No universal testing for pregnant woman/ no prenatal care at all</a:t>
            </a:r>
          </a:p>
          <a:p>
            <a:r>
              <a:rPr lang="en-US" dirty="0" smtClean="0"/>
              <a:t>50% of pregnant women get HIV test in Colombia and Mexico (2011)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3269" y="6392091"/>
            <a:ext cx="738477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Pineirua</a:t>
            </a:r>
            <a:r>
              <a:rPr lang="en-US" dirty="0"/>
              <a:t> </a:t>
            </a:r>
            <a:r>
              <a:rPr lang="en-US" dirty="0" smtClean="0"/>
              <a:t>et al. The HIV care continuum in Latin America: </a:t>
            </a:r>
            <a:r>
              <a:rPr lang="en-US" dirty="0" err="1" smtClean="0"/>
              <a:t>Thelancet</a:t>
            </a:r>
            <a:r>
              <a:rPr lang="en-US" dirty="0" smtClean="0"/>
              <a:t> July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8" y="5656216"/>
            <a:ext cx="2246811" cy="12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2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HIV/AIDS IN LATIN AMERICA-LIMITATIONS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HEALTH CARE EDUCATION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Patients do not refuse… they just don’t get offer in many cases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parteras</a:t>
            </a:r>
            <a:r>
              <a:rPr lang="en-US" dirty="0" smtClean="0"/>
              <a:t>”, pharmacist.</a:t>
            </a:r>
          </a:p>
          <a:p>
            <a:pPr lvl="1"/>
            <a:r>
              <a:rPr lang="en-US" dirty="0" smtClean="0"/>
              <a:t>Perception of “who is at risk”</a:t>
            </a:r>
          </a:p>
          <a:p>
            <a:pPr lvl="1"/>
            <a:r>
              <a:rPr lang="en-US" dirty="0" smtClean="0"/>
              <a:t>Stigma, discrimination, written consent</a:t>
            </a:r>
          </a:p>
          <a:p>
            <a:pPr lvl="1"/>
            <a:r>
              <a:rPr lang="en-US" dirty="0" smtClean="0"/>
              <a:t>Pre-test counseling and no time for prevention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12" y="5519738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4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HIV/AIDS IN LATIN AMERICA-LIMITATIONS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LINKAGE AND RETENTION IN HIV CARE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Linkage to medical care after diagnosis</a:t>
            </a:r>
          </a:p>
          <a:p>
            <a:pPr lvl="2"/>
            <a:r>
              <a:rPr lang="en-US" dirty="0" smtClean="0"/>
              <a:t>Rural areas, busy people, lack of communication.</a:t>
            </a:r>
          </a:p>
          <a:p>
            <a:pPr lvl="2"/>
            <a:r>
              <a:rPr lang="en-US" dirty="0" smtClean="0"/>
              <a:t>Study Crabtree-Ramirez and colleagues:</a:t>
            </a:r>
          </a:p>
          <a:p>
            <a:pPr lvl="3"/>
            <a:r>
              <a:rPr lang="en-US" dirty="0" smtClean="0"/>
              <a:t>45% of late ART initiators were diagnosed with HIV at least 6months before treatment initiation (Colombia, Venezuela, Nicaragua)</a:t>
            </a:r>
          </a:p>
          <a:p>
            <a:pPr lvl="3"/>
            <a:r>
              <a:rPr lang="en-US" dirty="0" smtClean="0"/>
              <a:t>Mean time of HIV diagnosis before </a:t>
            </a:r>
            <a:r>
              <a:rPr lang="en-US" dirty="0" err="1" smtClean="0"/>
              <a:t>initialtion</a:t>
            </a:r>
            <a:r>
              <a:rPr lang="en-US" dirty="0" smtClean="0"/>
              <a:t> was 2 years</a:t>
            </a:r>
          </a:p>
          <a:p>
            <a:pPr lvl="3"/>
            <a:r>
              <a:rPr lang="en-US" dirty="0" smtClean="0"/>
              <a:t>Late ART initiation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0195" y="6043749"/>
            <a:ext cx="768966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Metsch</a:t>
            </a:r>
            <a:r>
              <a:rPr lang="en-US" sz="1200" dirty="0"/>
              <a:t> </a:t>
            </a:r>
            <a:r>
              <a:rPr lang="en-US" sz="1200" dirty="0" smtClean="0"/>
              <a:t>et al. HIV transmission risk behaviors among HIV infected persons who are </a:t>
            </a:r>
            <a:r>
              <a:rPr lang="en-US" sz="1200" dirty="0" err="1" smtClean="0"/>
              <a:t>Succesfullly</a:t>
            </a:r>
            <a:r>
              <a:rPr lang="en-US" sz="1200" dirty="0" smtClean="0"/>
              <a:t> linked to care. CID 2008.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Fondo</a:t>
            </a:r>
            <a:r>
              <a:rPr lang="en-US" sz="1200" dirty="0" smtClean="0"/>
              <a:t> </a:t>
            </a:r>
            <a:r>
              <a:rPr lang="en-US" sz="1200" dirty="0" err="1" smtClean="0"/>
              <a:t>Colombiano</a:t>
            </a:r>
            <a:r>
              <a:rPr lang="en-US" sz="1200" dirty="0" smtClean="0"/>
              <a:t> de </a:t>
            </a:r>
            <a:r>
              <a:rPr lang="en-US" sz="1200" dirty="0" err="1" smtClean="0"/>
              <a:t>Enfermedados</a:t>
            </a:r>
            <a:r>
              <a:rPr lang="en-US" sz="1200" dirty="0" smtClean="0"/>
              <a:t> de Alto </a:t>
            </a:r>
            <a:r>
              <a:rPr lang="en-US" sz="1200" dirty="0" err="1" smtClean="0"/>
              <a:t>costo</a:t>
            </a:r>
            <a:r>
              <a:rPr lang="en-US" sz="1200" dirty="0" smtClean="0"/>
              <a:t>. SIDA </a:t>
            </a:r>
            <a:r>
              <a:rPr lang="en-US" sz="1200" dirty="0" err="1" smtClean="0"/>
              <a:t>en</a:t>
            </a:r>
            <a:r>
              <a:rPr lang="en-US" sz="1200" dirty="0" smtClean="0"/>
              <a:t> Colombia 2013.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55" y="5519738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4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HIV/AIDS IN LATIN AMERICA-LIMITATIONS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TREATMENT COVERAGE</a:t>
            </a:r>
          </a:p>
          <a:p>
            <a:r>
              <a:rPr lang="en-US" dirty="0" smtClean="0"/>
              <a:t>Brazil: 81-93%</a:t>
            </a:r>
          </a:p>
          <a:p>
            <a:r>
              <a:rPr lang="en-US" dirty="0" smtClean="0"/>
              <a:t>Chile, Mexico, Argentina 80%</a:t>
            </a:r>
          </a:p>
          <a:p>
            <a:r>
              <a:rPr lang="en-US" dirty="0" smtClean="0"/>
              <a:t>Ecuador and Bolivia 40%</a:t>
            </a:r>
          </a:p>
          <a:p>
            <a:r>
              <a:rPr lang="en-US" dirty="0" smtClean="0"/>
              <a:t>The higher the amount the cases: less money to treat</a:t>
            </a:r>
          </a:p>
          <a:p>
            <a:r>
              <a:rPr lang="en-US" dirty="0" smtClean="0"/>
              <a:t>75% of HIV expenditures/Country</a:t>
            </a:r>
          </a:p>
          <a:p>
            <a:r>
              <a:rPr lang="en-US" dirty="0" smtClean="0"/>
              <a:t>80% Provided by the National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23703" y="6176963"/>
            <a:ext cx="67344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WHO consolidated guidelines on the use of antiretroviral drugs for treating and preventing HIV infection. </a:t>
            </a:r>
          </a:p>
          <a:p>
            <a:r>
              <a:rPr lang="en-US" sz="1200" dirty="0" smtClean="0"/>
              <a:t>Recommendations for a public health approach. WHO 2013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95" y="5543550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6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HIV/AIDS IN LATIN AMERICA-LIMITATIONS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HIV VIRAL LOAD SUPPRESION</a:t>
            </a:r>
          </a:p>
          <a:p>
            <a:r>
              <a:rPr lang="en-US" dirty="0" smtClean="0"/>
              <a:t>Venezuela 12%,Mexico 25% achieve viral </a:t>
            </a:r>
            <a:r>
              <a:rPr lang="en-US" dirty="0" err="1" smtClean="0"/>
              <a:t>suppresion</a:t>
            </a:r>
            <a:endParaRPr lang="en-US" dirty="0" smtClean="0"/>
          </a:p>
          <a:p>
            <a:r>
              <a:rPr lang="en-US" dirty="0" smtClean="0"/>
              <a:t>Colombia 50% of HIV patients were retained in care and 14% achieve viral suppression.</a:t>
            </a:r>
          </a:p>
          <a:p>
            <a:r>
              <a:rPr lang="en-US" dirty="0" smtClean="0"/>
              <a:t>30% in US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3269" y="6392091"/>
            <a:ext cx="738477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Pineirua</a:t>
            </a:r>
            <a:r>
              <a:rPr lang="en-US" dirty="0"/>
              <a:t> </a:t>
            </a:r>
            <a:r>
              <a:rPr lang="en-US" dirty="0" smtClean="0"/>
              <a:t>et al. The HIV care continuum in Latin America: </a:t>
            </a:r>
            <a:r>
              <a:rPr lang="en-US" dirty="0" err="1" smtClean="0"/>
              <a:t>Thelancet</a:t>
            </a:r>
            <a:r>
              <a:rPr lang="en-US" dirty="0" smtClean="0"/>
              <a:t> July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5543550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HIV/AIDS IN LATIN AMERICA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THE HAITIAN EXPERIENCE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expectancy is 52 years</a:t>
            </a:r>
          </a:p>
          <a:p>
            <a:r>
              <a:rPr lang="en-US" dirty="0" smtClean="0"/>
              <a:t>65% of Haitians live in extreme poverty (before earthquake)</a:t>
            </a:r>
          </a:p>
          <a:p>
            <a:r>
              <a:rPr lang="en-US" dirty="0" smtClean="0"/>
              <a:t>1 physician per 10 000 habitants</a:t>
            </a:r>
          </a:p>
          <a:p>
            <a:r>
              <a:rPr lang="en-US" dirty="0" smtClean="0"/>
              <a:t>8US dollars: annual per capita health expenditure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5257" y="6176964"/>
            <a:ext cx="765642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/>
              </a:rPr>
              <a:t>Public Health Aspects of HIV/AIDS in Low and Middle Income Countries ...</a:t>
            </a:r>
          </a:p>
          <a:p>
            <a:r>
              <a:rPr lang="en-US" sz="1200" dirty="0" smtClean="0">
                <a:effectLst/>
              </a:rPr>
              <a:t> By David </a:t>
            </a:r>
            <a:r>
              <a:rPr lang="en-US" sz="1200" dirty="0" err="1" smtClean="0">
                <a:effectLst/>
              </a:rPr>
              <a:t>Celentano</a:t>
            </a:r>
            <a:r>
              <a:rPr lang="en-US" sz="1200" dirty="0" smtClean="0">
                <a:effectLst/>
              </a:rPr>
              <a:t>, Chris </a:t>
            </a:r>
            <a:r>
              <a:rPr lang="en-US" sz="1200" dirty="0" err="1" smtClean="0">
                <a:effectLst/>
              </a:rPr>
              <a:t>Beyrer</a:t>
            </a:r>
            <a:r>
              <a:rPr lang="en-US" sz="1200" dirty="0" smtClean="0">
                <a:effectLst/>
              </a:rPr>
              <a:t>. Springer, 2010.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21" y="5519738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0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HIV/AIDS IN LATIN AMERICA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THE HAITIAN EXPERIENCE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43" y="1792673"/>
            <a:ext cx="10515600" cy="4351338"/>
          </a:xfrm>
        </p:spPr>
        <p:txBody>
          <a:bodyPr/>
          <a:lstStyle/>
          <a:p>
            <a:r>
              <a:rPr lang="en-US" dirty="0" smtClean="0"/>
              <a:t>The Stigma</a:t>
            </a:r>
          </a:p>
          <a:p>
            <a:pPr lvl="1"/>
            <a:r>
              <a:rPr lang="en-US" dirty="0" smtClean="0"/>
              <a:t>4H</a:t>
            </a:r>
          </a:p>
          <a:p>
            <a:pPr lvl="1"/>
            <a:r>
              <a:rPr lang="en-US" dirty="0" smtClean="0"/>
              <a:t>“Homosexual, Hemophiliacs, Heroin addicts and Haitians”</a:t>
            </a:r>
          </a:p>
          <a:p>
            <a:pPr lvl="1"/>
            <a:r>
              <a:rPr lang="en-US" dirty="0" smtClean="0"/>
              <a:t>FDA: Haitians prohibited to donate blood</a:t>
            </a:r>
          </a:p>
          <a:p>
            <a:pPr lvl="1"/>
            <a:r>
              <a:rPr lang="en-US" dirty="0" smtClean="0"/>
              <a:t>CDC: Placed as a risk factor for HIV</a:t>
            </a:r>
          </a:p>
          <a:p>
            <a:pPr lvl="1"/>
            <a:r>
              <a:rPr lang="en-US" dirty="0" smtClean="0"/>
              <a:t>Effects on tourism in Haiti: Immediate and devastating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55" y="5486786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HIV IN LATIN AMERICA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THE HAITIAN EXPERIENCE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risk factors: higher mortality</a:t>
            </a:r>
          </a:p>
          <a:p>
            <a:r>
              <a:rPr lang="en-US" dirty="0" smtClean="0"/>
              <a:t>65% of cases in the Caribbean</a:t>
            </a:r>
          </a:p>
          <a:p>
            <a:r>
              <a:rPr lang="en-US" dirty="0" smtClean="0"/>
              <a:t>1980’s:</a:t>
            </a:r>
          </a:p>
          <a:p>
            <a:pPr lvl="1"/>
            <a:r>
              <a:rPr lang="en-US" dirty="0" smtClean="0"/>
              <a:t>Poorest nation in the West hemisphere</a:t>
            </a:r>
          </a:p>
          <a:p>
            <a:pPr lvl="1"/>
            <a:r>
              <a:rPr lang="en-US" dirty="0" smtClean="0"/>
              <a:t>Political situation</a:t>
            </a:r>
          </a:p>
          <a:p>
            <a:pPr lvl="1"/>
            <a:r>
              <a:rPr lang="en-US" dirty="0" smtClean="0"/>
              <a:t>No economical resources</a:t>
            </a:r>
          </a:p>
          <a:p>
            <a:pPr lvl="1"/>
            <a:r>
              <a:rPr lang="en-US" dirty="0" smtClean="0"/>
              <a:t>Discrimination</a:t>
            </a:r>
          </a:p>
          <a:p>
            <a:pPr lvl="1"/>
            <a:r>
              <a:rPr lang="en-US" dirty="0" smtClean="0"/>
              <a:t>2010 Earthquake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7841" y="6104710"/>
            <a:ext cx="767383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/>
              </a:rPr>
              <a:t>Public Health Aspects of HIV/AIDS in Low and Middle Income Countries ...</a:t>
            </a:r>
          </a:p>
          <a:p>
            <a:r>
              <a:rPr lang="en-US" sz="1200" dirty="0" smtClean="0">
                <a:effectLst/>
              </a:rPr>
              <a:t> By David </a:t>
            </a:r>
            <a:r>
              <a:rPr lang="en-US" sz="1200" dirty="0" err="1" smtClean="0">
                <a:effectLst/>
              </a:rPr>
              <a:t>Celentano</a:t>
            </a:r>
            <a:r>
              <a:rPr lang="en-US" sz="1200" dirty="0" smtClean="0">
                <a:effectLst/>
              </a:rPr>
              <a:t>, Chris </a:t>
            </a:r>
            <a:r>
              <a:rPr lang="en-US" sz="1200" dirty="0" err="1" smtClean="0">
                <a:effectLst/>
              </a:rPr>
              <a:t>Beyrer</a:t>
            </a:r>
            <a:r>
              <a:rPr lang="en-US" sz="1200" dirty="0" smtClean="0">
                <a:effectLst/>
              </a:rPr>
              <a:t>. Springer, 2010.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5519738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5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95857" cy="897618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quake limitations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13" y="3400538"/>
            <a:ext cx="4390573" cy="3292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4" y="250711"/>
            <a:ext cx="4199769" cy="3149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34" y="365126"/>
            <a:ext cx="4385552" cy="3289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52" y="5543550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48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90" y="4089918"/>
            <a:ext cx="3560747" cy="26705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34" y="4089918"/>
            <a:ext cx="3857898" cy="2574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64" y="365125"/>
            <a:ext cx="2641419" cy="3521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77463" y="415191"/>
            <a:ext cx="3724792" cy="3421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6" y="5543550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0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16773" cy="7212579"/>
          </a:xfrm>
        </p:spPr>
      </p:pic>
    </p:spTree>
    <p:extLst>
      <p:ext uri="{BB962C8B-B14F-4D97-AF65-F5344CB8AC3E}">
        <p14:creationId xmlns:p14="http://schemas.microsoft.com/office/powerpoint/2010/main" val="1147712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17" y="669222"/>
            <a:ext cx="4273852" cy="3205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82" y="2853145"/>
            <a:ext cx="4686663" cy="3514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9" y="5543550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37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10" y="365125"/>
            <a:ext cx="7641167" cy="5730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" y="5922101"/>
            <a:ext cx="1749724" cy="9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09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59" y="365125"/>
            <a:ext cx="8828315" cy="662123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1166"/>
            <a:ext cx="1489733" cy="7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7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4761412" cy="35710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0" y="2234837"/>
            <a:ext cx="5679440" cy="4259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6" y="5630636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 of </a:t>
            </a:r>
            <a:r>
              <a:rPr lang="en-US" dirty="0" err="1" smtClean="0"/>
              <a:t>punta</a:t>
            </a:r>
            <a:r>
              <a:rPr lang="en-US" dirty="0" smtClean="0"/>
              <a:t> </a:t>
            </a:r>
            <a:r>
              <a:rPr lang="en-US" dirty="0" err="1" smtClean="0"/>
              <a:t>cana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5" y="234497"/>
            <a:ext cx="8595361" cy="64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2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HIV/AIDS IN LATIN AMERICA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THE CARIBBEAN EXPERIENCE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Second most affected population in the Americas</a:t>
            </a:r>
          </a:p>
          <a:p>
            <a:r>
              <a:rPr lang="en-US" dirty="0" smtClean="0"/>
              <a:t>Dramatic decline in mortality in US, Canada and Brazil</a:t>
            </a:r>
          </a:p>
          <a:p>
            <a:r>
              <a:rPr lang="en-US" dirty="0" smtClean="0"/>
              <a:t>Caribbean struggle to provide ART to high priorities (AIDS)</a:t>
            </a:r>
          </a:p>
          <a:p>
            <a:r>
              <a:rPr lang="en-US" dirty="0" smtClean="0"/>
              <a:t>1.6% of the population lives with HIV</a:t>
            </a:r>
          </a:p>
          <a:p>
            <a:pPr lvl="1"/>
            <a:r>
              <a:rPr lang="en-US" dirty="0" smtClean="0"/>
              <a:t>1.2% Barbados, Jamaica and Dominican Republic</a:t>
            </a:r>
          </a:p>
          <a:p>
            <a:pPr lvl="1"/>
            <a:r>
              <a:rPr lang="en-US" dirty="0" smtClean="0"/>
              <a:t>2.4% Haiti, Bahamas</a:t>
            </a:r>
          </a:p>
          <a:p>
            <a:pPr lvl="1"/>
            <a:r>
              <a:rPr lang="en-US" dirty="0" smtClean="0"/>
              <a:t>0.1% Cuba</a:t>
            </a:r>
          </a:p>
          <a:p>
            <a:r>
              <a:rPr lang="en-US" dirty="0" smtClean="0"/>
              <a:t>Leading cause of death among 24-44 year old adults in Dominican Republic and Haiti</a:t>
            </a:r>
          </a:p>
          <a:p>
            <a:r>
              <a:rPr lang="en-US" dirty="0" smtClean="0"/>
              <a:t>Predominates clade B (same than US)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5257" y="6176964"/>
            <a:ext cx="76564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Public Health Aspects of HIV/AIDS in Low and Middle Income Countries ...</a:t>
            </a:r>
          </a:p>
          <a:p>
            <a:r>
              <a:rPr lang="en-US" dirty="0" smtClean="0">
                <a:effectLst/>
              </a:rPr>
              <a:t> By David </a:t>
            </a:r>
            <a:r>
              <a:rPr lang="en-US" dirty="0" err="1" smtClean="0">
                <a:effectLst/>
              </a:rPr>
              <a:t>Celentano</a:t>
            </a:r>
            <a:r>
              <a:rPr lang="en-US" dirty="0" smtClean="0">
                <a:effectLst/>
              </a:rPr>
              <a:t>, Chris </a:t>
            </a:r>
            <a:r>
              <a:rPr lang="en-US" dirty="0" err="1" smtClean="0">
                <a:effectLst/>
              </a:rPr>
              <a:t>Beyrer</a:t>
            </a:r>
            <a:r>
              <a:rPr lang="en-US" dirty="0" smtClean="0">
                <a:effectLst/>
              </a:rPr>
              <a:t>. Springer,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42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HIV IN LATIN AMERICA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THE CARIBBEAN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Dominican Republic: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Estimated cases 66 000 in 2010.</a:t>
            </a:r>
          </a:p>
          <a:p>
            <a:pPr lvl="1"/>
            <a:r>
              <a:rPr lang="en-US" dirty="0" smtClean="0"/>
              <a:t>Reported: 17 000</a:t>
            </a:r>
          </a:p>
          <a:p>
            <a:pPr lvl="1"/>
            <a:r>
              <a:rPr lang="en-US" dirty="0" smtClean="0"/>
              <a:t>Only 30% of reported have access to ART</a:t>
            </a:r>
          </a:p>
          <a:p>
            <a:pPr lvl="1"/>
            <a:endParaRPr lang="en-US" dirty="0"/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err="1" smtClean="0"/>
              <a:t>Tourism:Prostitution</a:t>
            </a:r>
            <a:endParaRPr lang="en-US" dirty="0" smtClean="0"/>
          </a:p>
          <a:p>
            <a:pPr lvl="1"/>
            <a:r>
              <a:rPr lang="en-US" dirty="0" smtClean="0"/>
              <a:t>Stigma: bisexual behavior, condom use.</a:t>
            </a:r>
          </a:p>
          <a:p>
            <a:pPr lvl="1"/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30" y="5519738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1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HIV/AIDS IN LATIN AMERICA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MEXICO: POOR NORTH AMERICANS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prevalence in Northern areas</a:t>
            </a:r>
          </a:p>
          <a:p>
            <a:r>
              <a:rPr lang="en-US" dirty="0" smtClean="0"/>
              <a:t>First cases from patients traveling from US</a:t>
            </a:r>
          </a:p>
          <a:p>
            <a:r>
              <a:rPr lang="en-US" dirty="0" smtClean="0"/>
              <a:t>Early intervention in checking blood supplies</a:t>
            </a:r>
          </a:p>
          <a:p>
            <a:r>
              <a:rPr lang="en-US" dirty="0" smtClean="0"/>
              <a:t>Homosexual and Bisexual most prevalent population</a:t>
            </a:r>
          </a:p>
          <a:p>
            <a:r>
              <a:rPr lang="en-US" dirty="0" smtClean="0"/>
              <a:t>Women with highest incidence</a:t>
            </a:r>
          </a:p>
          <a:p>
            <a:r>
              <a:rPr lang="en-US" dirty="0" smtClean="0"/>
              <a:t>Universal access to ART</a:t>
            </a:r>
          </a:p>
          <a:p>
            <a:pPr lvl="1"/>
            <a:r>
              <a:rPr lang="en-US" dirty="0" smtClean="0"/>
              <a:t>Shortages</a:t>
            </a:r>
          </a:p>
          <a:p>
            <a:pPr lvl="1"/>
            <a:r>
              <a:rPr lang="en-US" dirty="0" smtClean="0"/>
              <a:t>Difficult access to testing labs</a:t>
            </a:r>
          </a:p>
          <a:p>
            <a:pPr lvl="1"/>
            <a:r>
              <a:rPr lang="en-US" dirty="0" smtClean="0"/>
              <a:t>Lack of appropriate level of education in healthcare professionals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53" y="5712515"/>
            <a:ext cx="1736630" cy="9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68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HIV IN LATIN AMERICA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PERU: NEGLECTED BY THE GOVERNMENT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case in 1983 from immigrant from US.</a:t>
            </a:r>
          </a:p>
          <a:p>
            <a:r>
              <a:rPr lang="en-US" dirty="0" smtClean="0"/>
              <a:t>60% population infected is Heterosexual </a:t>
            </a:r>
          </a:p>
          <a:p>
            <a:r>
              <a:rPr lang="en-US" dirty="0" smtClean="0"/>
              <a:t>Government denial, </a:t>
            </a:r>
            <a:r>
              <a:rPr lang="en-US" dirty="0" err="1" smtClean="0"/>
              <a:t>disorganization,unpredictable</a:t>
            </a:r>
            <a:endParaRPr lang="en-US" dirty="0" smtClean="0"/>
          </a:p>
          <a:p>
            <a:pPr lvl="1"/>
            <a:r>
              <a:rPr lang="en-US" dirty="0" smtClean="0"/>
              <a:t>Prostitutes and </a:t>
            </a:r>
            <a:r>
              <a:rPr lang="en-US" dirty="0" err="1" smtClean="0"/>
              <a:t>prisioners</a:t>
            </a:r>
            <a:endParaRPr lang="en-US" dirty="0" smtClean="0"/>
          </a:p>
          <a:p>
            <a:r>
              <a:rPr lang="en-US" dirty="0" smtClean="0"/>
              <a:t>NGO’s and private organizations</a:t>
            </a:r>
          </a:p>
          <a:p>
            <a:r>
              <a:rPr lang="en-US" dirty="0" smtClean="0"/>
              <a:t>Expansion of ART is the focus in the latest years.</a:t>
            </a:r>
          </a:p>
          <a:p>
            <a:pPr lvl="1"/>
            <a:r>
              <a:rPr lang="en-US" dirty="0" smtClean="0"/>
              <a:t>2004: ART widely available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59" y="5519738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HIV-AIDS IN LATIN AMERICA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COLOMBIA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2650943"/>
            <a:ext cx="3048000" cy="3333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71" y="2195081"/>
            <a:ext cx="3448402" cy="3789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873" y="6174377"/>
            <a:ext cx="1278078" cy="6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5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CASE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41 year old male with a history of HIV/AIDS is admitte</a:t>
            </a:r>
            <a:r>
              <a:rPr lang="en-US" dirty="0" smtClean="0"/>
              <a:t>d to the hospital for a history of fever and facial tenderness with puffy L eye and edema on the upper part of his face.</a:t>
            </a:r>
          </a:p>
          <a:p>
            <a:r>
              <a:rPr lang="en-US" dirty="0" smtClean="0"/>
              <a:t>He has HIV/AIDS, diagnosed 5 year before admission on treatment provided by his country social health services</a:t>
            </a:r>
          </a:p>
          <a:p>
            <a:r>
              <a:rPr lang="en-US" dirty="0" smtClean="0"/>
              <a:t>He is from Surinam. Works in Carnival cruse Line.</a:t>
            </a:r>
          </a:p>
          <a:p>
            <a:r>
              <a:rPr lang="en-US" dirty="0" smtClean="0"/>
              <a:t>He has a history of fungal maxillary sinusitis with extension in to the orbit treated with antifungals.</a:t>
            </a:r>
          </a:p>
          <a:p>
            <a:r>
              <a:rPr lang="en-US" dirty="0" smtClean="0"/>
              <a:t>His CD4 is 120 with VL 100000. He is on </a:t>
            </a:r>
            <a:r>
              <a:rPr lang="en-US" dirty="0" err="1" smtClean="0"/>
              <a:t>trizivir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5741398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02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4" y="139337"/>
            <a:ext cx="4054795" cy="33823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33" y="1557481"/>
            <a:ext cx="3252077" cy="2166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68" y="4209505"/>
            <a:ext cx="4708435" cy="2648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56" y="2263739"/>
            <a:ext cx="3763036" cy="2515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59" y="5695849"/>
            <a:ext cx="1961061" cy="10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98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7" y="365125"/>
            <a:ext cx="3285703" cy="2186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365125"/>
            <a:ext cx="3423014" cy="2304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31" y="365124"/>
            <a:ext cx="3352479" cy="230482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4" y="3491434"/>
            <a:ext cx="4015196" cy="258310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33" y="3239588"/>
            <a:ext cx="2686812" cy="3259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54" y="5773912"/>
            <a:ext cx="1693086" cy="9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55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5" y="1329235"/>
            <a:ext cx="9530157" cy="5176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4983" y="348344"/>
            <a:ext cx="378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MISS TUMACO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122" y="5876360"/>
            <a:ext cx="1571167" cy="8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26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HIV-AIDS IN LATIN AMERICA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COLOMBIA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Travel to HealthCare centers</a:t>
            </a:r>
          </a:p>
          <a:p>
            <a:pPr lvl="1"/>
            <a:r>
              <a:rPr lang="en-US" dirty="0" smtClean="0"/>
              <a:t>Phone calls</a:t>
            </a:r>
          </a:p>
          <a:p>
            <a:pPr lvl="1"/>
            <a:r>
              <a:rPr lang="en-US" dirty="0" smtClean="0"/>
              <a:t>Address??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76" y="5847452"/>
            <a:ext cx="1736629" cy="9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8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HIV-AIDS IN LATIN AMERICA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COLOMBIA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0356"/>
            <a:ext cx="4665617" cy="32659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Patient with opportunistic infections</a:t>
            </a:r>
          </a:p>
          <a:p>
            <a:r>
              <a:rPr lang="en-US" dirty="0" smtClean="0"/>
              <a:t>Diagnosed at AIDS stage</a:t>
            </a:r>
          </a:p>
          <a:p>
            <a:r>
              <a:rPr lang="en-US" dirty="0" smtClean="0"/>
              <a:t>Delay in diagnosis</a:t>
            </a:r>
          </a:p>
          <a:p>
            <a:r>
              <a:rPr lang="en-US" dirty="0" smtClean="0"/>
              <a:t>Delay in treatment</a:t>
            </a:r>
          </a:p>
          <a:p>
            <a:r>
              <a:rPr lang="en-US" dirty="0" smtClean="0"/>
              <a:t>Constant change in treatment</a:t>
            </a:r>
          </a:p>
          <a:p>
            <a:r>
              <a:rPr lang="en-US" dirty="0" smtClean="0"/>
              <a:t>Delay in Linkage to HIV centers</a:t>
            </a:r>
          </a:p>
          <a:p>
            <a:r>
              <a:rPr lang="en-US" dirty="0" smtClean="0"/>
              <a:t>HealthCare workers on strikes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10" y="5849781"/>
            <a:ext cx="1727921" cy="9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6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HIV-AIDS IN LATIN AMERICA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COLOMBIA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Access to drugs</a:t>
            </a:r>
          </a:p>
          <a:p>
            <a:r>
              <a:rPr lang="en-US" dirty="0" smtClean="0"/>
              <a:t>Access to testing</a:t>
            </a:r>
          </a:p>
          <a:p>
            <a:r>
              <a:rPr lang="en-US" dirty="0" smtClean="0"/>
              <a:t>Transportation to outpatients</a:t>
            </a:r>
          </a:p>
          <a:p>
            <a:r>
              <a:rPr lang="en-US" dirty="0" smtClean="0"/>
              <a:t>Patients cant write or read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35" y="2123145"/>
            <a:ext cx="3239588" cy="4319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97" y="5866629"/>
            <a:ext cx="1664926" cy="89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7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HOPE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01" y="2168434"/>
            <a:ext cx="7788650" cy="4313714"/>
          </a:xfrm>
        </p:spPr>
      </p:pic>
    </p:spTree>
    <p:extLst>
      <p:ext uri="{BB962C8B-B14F-4D97-AF65-F5344CB8AC3E}">
        <p14:creationId xmlns:p14="http://schemas.microsoft.com/office/powerpoint/2010/main" val="4212765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1982 GHESKIO in Haiti:</a:t>
            </a:r>
          </a:p>
          <a:p>
            <a:pPr lvl="1"/>
            <a:r>
              <a:rPr lang="en-US" dirty="0" smtClean="0"/>
              <a:t>Haitian study group on Kaposi Sarcoma and Opportunistic infections (Cornell)</a:t>
            </a:r>
          </a:p>
          <a:p>
            <a:r>
              <a:rPr lang="en-US" dirty="0" err="1" smtClean="0"/>
              <a:t>Descentralization</a:t>
            </a:r>
            <a:r>
              <a:rPr lang="en-US" dirty="0" smtClean="0"/>
              <a:t> of HIV testing in Nicaragua</a:t>
            </a:r>
          </a:p>
          <a:p>
            <a:pPr lvl="1"/>
            <a:r>
              <a:rPr lang="en-US" dirty="0" smtClean="0"/>
              <a:t>Increased 6 times diagnosis of HIV</a:t>
            </a:r>
          </a:p>
          <a:p>
            <a:r>
              <a:rPr lang="en-US" dirty="0" smtClean="0"/>
              <a:t>Argentina: Offers free testing</a:t>
            </a:r>
          </a:p>
          <a:p>
            <a:r>
              <a:rPr lang="en-US" dirty="0" smtClean="0"/>
              <a:t>Colombia: All HealthCare workers obligated to take HIV counseling and testing class</a:t>
            </a:r>
          </a:p>
          <a:p>
            <a:r>
              <a:rPr lang="en-US" dirty="0" smtClean="0"/>
              <a:t>The role of NGO’s </a:t>
            </a:r>
          </a:p>
          <a:p>
            <a:r>
              <a:rPr lang="en-US" dirty="0" smtClean="0"/>
              <a:t>The role of research in Latin American Countries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91" y="5770208"/>
            <a:ext cx="1989178" cy="10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61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955" y="490959"/>
            <a:ext cx="5334824" cy="132556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3" y="2843484"/>
            <a:ext cx="5416732" cy="36076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0959"/>
            <a:ext cx="4732243" cy="3552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23" y="1483861"/>
            <a:ext cx="621932" cy="3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06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95" y="2122714"/>
            <a:ext cx="5935951" cy="4451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91" y="1314190"/>
            <a:ext cx="621932" cy="3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goes to the OR and samples are taken to pathology</a:t>
            </a:r>
          </a:p>
          <a:p>
            <a:r>
              <a:rPr lang="en-US" dirty="0" smtClean="0"/>
              <a:t>Carcinoma of the maxillary sinuses is diagnosed</a:t>
            </a:r>
          </a:p>
          <a:p>
            <a:r>
              <a:rPr lang="en-US" dirty="0" smtClean="0"/>
              <a:t>He needs to go to Chemotherapy.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What are your recommendations regarding management?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4" y="5519738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61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CURE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5" y="2067752"/>
            <a:ext cx="4025265" cy="4283768"/>
          </a:xfrm>
          <a:solidFill>
            <a:schemeClr val="accent6">
              <a:lumMod val="5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77" y="1358027"/>
            <a:ext cx="621932" cy="3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63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CONCLUSIONS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effectLst/>
              </a:rPr>
              <a:t>Latin American countries face many challenges regarding HIV diagnosis and engagement in HIV care. </a:t>
            </a:r>
          </a:p>
          <a:p>
            <a:r>
              <a:rPr lang="en-US" dirty="0" smtClean="0">
                <a:effectLst/>
              </a:rPr>
              <a:t>The absence of reliable data makes it difficult to develop and implement tailored interventions that could improve HIV care outcomes.</a:t>
            </a:r>
          </a:p>
          <a:p>
            <a:r>
              <a:rPr lang="en-US" dirty="0" smtClean="0">
                <a:effectLst/>
              </a:rPr>
              <a:t>Establishment of appropriate national databases would provide information about epidemic dynamics in local and national settings.</a:t>
            </a:r>
          </a:p>
          <a:p>
            <a:r>
              <a:rPr lang="en-US" dirty="0" smtClean="0">
                <a:effectLst/>
              </a:rPr>
              <a:t>The fight against stigma and discrimination is an important factor in the HIV care continuum. </a:t>
            </a:r>
          </a:p>
          <a:p>
            <a:r>
              <a:rPr lang="en-US" dirty="0" smtClean="0">
                <a:effectLst/>
              </a:rPr>
              <a:t>Education of patients and health-care providers is an essential intervention to reduce stigma and missed opportunities of early HIV diagnosis.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88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 combination of strategies that includes the integration of multidisciplinary approaches to reduce transmission will be most effective.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17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2" y="365125"/>
            <a:ext cx="579572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83" y="365125"/>
            <a:ext cx="4188121" cy="3135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23" y="5392935"/>
            <a:ext cx="2429691" cy="12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HIV/AIDS in underserved areas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89" y="1809148"/>
            <a:ext cx="6899931" cy="49046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447" y="5543550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8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FACTS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 million of the 36 million with HIV today do not know that they have the virus</a:t>
            </a:r>
          </a:p>
          <a:p>
            <a:r>
              <a:rPr lang="en-US" dirty="0" smtClean="0"/>
              <a:t>Majority living with HIV are in low-middle income countries</a:t>
            </a:r>
          </a:p>
          <a:p>
            <a:r>
              <a:rPr lang="en-US" dirty="0" smtClean="0"/>
              <a:t>Sub-Sahara most affected region with 24.7 million people (71%) living with HIV in 2013</a:t>
            </a:r>
          </a:p>
          <a:p>
            <a:r>
              <a:rPr lang="en-US" dirty="0" smtClean="0"/>
              <a:t>Most people living with HIV do not have access to prevention care and treatment and there is still no cure.</a:t>
            </a:r>
          </a:p>
          <a:p>
            <a:r>
              <a:rPr lang="en-US" dirty="0" smtClean="0"/>
              <a:t>2015: 15 million people with HIV receiving ART</a:t>
            </a:r>
          </a:p>
          <a:p>
            <a:r>
              <a:rPr lang="en-US" dirty="0" smtClean="0"/>
              <a:t>Most important impact: prevention mother to child transmission of HIV and keeping mothers alive</a:t>
            </a:r>
            <a:endParaRPr lang="en-US" dirty="0"/>
          </a:p>
        </p:txBody>
      </p:sp>
      <p:pic>
        <p:nvPicPr>
          <p:cNvPr id="1026" name="Picture 2" descr="Exit Disclaimer">
            <a:hlinkClick r:id="rId2" tooltip="Exit Disclaim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-768397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xit Disclaimer">
            <a:hlinkClick r:id="rId2" tooltip="Exit Disclaim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-6416516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it Disclaimer">
            <a:hlinkClick r:id="rId2" tooltip="Exit Disclaim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-48321913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xit Disclaimer">
            <a:hlinkClick r:id="rId2" tooltip="Exit Disclaim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3406298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5326" y="6383383"/>
            <a:ext cx="813380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UNAIDS REPORT  ON THE GLOBAL AIDS EPIDEMJIC. GENEVA, SWITZERLAND, 2013.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63" y="5543550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1" y="365125"/>
            <a:ext cx="10250207" cy="6023967"/>
          </a:xfrm>
        </p:spPr>
      </p:pic>
    </p:spTree>
    <p:extLst>
      <p:ext uri="{BB962C8B-B14F-4D97-AF65-F5344CB8AC3E}">
        <p14:creationId xmlns:p14="http://schemas.microsoft.com/office/powerpoint/2010/main" val="339462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729" y="0"/>
            <a:ext cx="4360779" cy="537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7079" y="4603750"/>
            <a:ext cx="8151949" cy="825500"/>
          </a:xfrm>
          <a:prstGeom prst="rect">
            <a:avLst/>
          </a:prstGeom>
        </p:spPr>
        <p:txBody>
          <a:bodyPr/>
          <a:lstStyle/>
          <a:p>
            <a:endParaRPr lang="en-US" sz="1000" dirty="0" smtClean="0">
              <a:latin typeface="Arial"/>
            </a:endParaRPr>
          </a:p>
          <a:p>
            <a:endParaRPr lang="en-US" sz="1000" dirty="0">
              <a:latin typeface="Arial"/>
            </a:endParaRPr>
          </a:p>
          <a:p>
            <a:endParaRPr lang="en-US" sz="1000" dirty="0" smtClean="0">
              <a:latin typeface="Arial"/>
            </a:endParaRPr>
          </a:p>
          <a:p>
            <a:r>
              <a:rPr lang="en-US" sz="1000" dirty="0" smtClean="0">
                <a:latin typeface="Arial"/>
              </a:rPr>
              <a:t> </a:t>
            </a:r>
          </a:p>
          <a:p>
            <a:endParaRPr lang="en-US" sz="1000" dirty="0">
              <a:latin typeface="Arial"/>
            </a:endParaRPr>
          </a:p>
          <a:p>
            <a:r>
              <a:rPr lang="en-US" sz="1000" dirty="0" smtClean="0">
                <a:latin typeface="Arial"/>
              </a:rPr>
              <a:t>Figure</a:t>
            </a:r>
            <a:r>
              <a:rPr lang="en-US" sz="1000" dirty="0">
                <a:latin typeface="Arial"/>
              </a:rPr>
              <a:t>. HIV prevalence in Latin American </a:t>
            </a:r>
            <a:r>
              <a:rPr lang="en-US" sz="1000" dirty="0" err="1">
                <a:latin typeface="Arial"/>
              </a:rPr>
              <a:t>countriesSource</a:t>
            </a:r>
            <a:r>
              <a:rPr lang="en-US" sz="1000" dirty="0">
                <a:latin typeface="Arial"/>
              </a:rPr>
              <a:t>: UNAIDS 2013.5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6217" y="5270500"/>
            <a:ext cx="7932783" cy="12173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000" b="1" dirty="0">
                <a:latin typeface="Arial"/>
              </a:rPr>
              <a:t> </a:t>
            </a:r>
            <a:endParaRPr lang="en-US" sz="1000" b="1" dirty="0" smtClean="0">
              <a:latin typeface="Arial"/>
            </a:endParaRPr>
          </a:p>
          <a:p>
            <a:endParaRPr lang="en-US" sz="1000" b="1" dirty="0">
              <a:latin typeface="Arial"/>
            </a:endParaRPr>
          </a:p>
          <a:p>
            <a:r>
              <a:rPr lang="en-US" sz="1000" b="1" dirty="0" smtClean="0">
                <a:latin typeface="Arial"/>
              </a:rPr>
              <a:t>     The </a:t>
            </a:r>
            <a:r>
              <a:rPr lang="en-US" sz="1000" b="1" dirty="0">
                <a:latin typeface="Arial"/>
              </a:rPr>
              <a:t>HIV care continuum in Latin America: challenges and opportunities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00" y="5651500"/>
            <a:ext cx="7620000" cy="254000"/>
          </a:xfrm>
          <a:prstGeom prst="rect">
            <a:avLst/>
          </a:prstGeom>
        </p:spPr>
        <p:txBody>
          <a:bodyPr/>
          <a:lstStyle/>
          <a:p>
            <a:endParaRPr lang="en-US" sz="1000" dirty="0" smtClean="0">
              <a:latin typeface="Arial"/>
            </a:endParaRPr>
          </a:p>
          <a:p>
            <a:r>
              <a:rPr lang="en-US" sz="1000" dirty="0" smtClean="0">
                <a:latin typeface="Arial"/>
              </a:rPr>
              <a:t>null</a:t>
            </a:r>
            <a:r>
              <a:rPr lang="en-US" sz="1000" dirty="0">
                <a:latin typeface="Arial"/>
              </a:rPr>
              <a:t>, Volume 15, Issue 7, 2015, 833–839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9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http://dx.doi.org/10.1016/S1473-3099(15)00108-5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58" y="141786"/>
            <a:ext cx="2457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5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HIV/AIDS IN LATIN AMERICA-LIMITATIONS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42011"/>
            <a:ext cx="10515600" cy="435428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SURVEILLANCE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Proportion of undiagnosed individuals and late HIV diagnosis</a:t>
            </a:r>
          </a:p>
          <a:p>
            <a:r>
              <a:rPr lang="en-US" dirty="0" smtClean="0"/>
              <a:t>Most neglected test: HIV testing (2.4% </a:t>
            </a:r>
            <a:r>
              <a:rPr lang="en-US" dirty="0" err="1" smtClean="0"/>
              <a:t>spenditure</a:t>
            </a:r>
            <a:r>
              <a:rPr lang="en-US" dirty="0" smtClean="0"/>
              <a:t> in diagnosis)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Higher rate of transmission, Diagnosis at late stage of the disease </a:t>
            </a:r>
          </a:p>
          <a:p>
            <a:r>
              <a:rPr lang="en-US" dirty="0" smtClean="0"/>
              <a:t>Argentina 30% population undiagnosed, Venezuela 60% population undiagnosed</a:t>
            </a:r>
          </a:p>
          <a:p>
            <a:r>
              <a:rPr lang="en-US" dirty="0" smtClean="0"/>
              <a:t>Mexico cross-sectional study:</a:t>
            </a:r>
          </a:p>
          <a:p>
            <a:pPr lvl="1"/>
            <a:r>
              <a:rPr lang="en-US" dirty="0" smtClean="0"/>
              <a:t>8000 MSM from 24 cities in Mexico </a:t>
            </a:r>
          </a:p>
          <a:p>
            <a:pPr lvl="1"/>
            <a:r>
              <a:rPr lang="en-US" dirty="0" smtClean="0"/>
              <a:t>Prevalence 17% (2/3 of the population tested was unaware of their status)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8537" y="6296297"/>
            <a:ext cx="934860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PAHO. Art IN THE SPOTLIGHT: A PUBLIC HEALTH ANALSIS IN la AND THE Caribbean 2013.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00" y="6171810"/>
            <a:ext cx="1284754" cy="6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5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1332</Words>
  <Application>Microsoft Office PowerPoint</Application>
  <PresentationFormat>Widescreen</PresentationFormat>
  <Paragraphs>206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HIV/AIDS IN LATIN AMERICA</vt:lpstr>
      <vt:lpstr>PowerPoint Presentation</vt:lpstr>
      <vt:lpstr>CASE</vt:lpstr>
      <vt:lpstr>CASE</vt:lpstr>
      <vt:lpstr>HIV/AIDS in underserved areas</vt:lpstr>
      <vt:lpstr>FACTS</vt:lpstr>
      <vt:lpstr>PowerPoint Presentation</vt:lpstr>
      <vt:lpstr>PowerPoint Presentation</vt:lpstr>
      <vt:lpstr>HIV/AIDS IN LATIN AMERICA-LIMITATIONS</vt:lpstr>
      <vt:lpstr>HIV/AIDS IN LATIN AMERICA-LIMITATIONS</vt:lpstr>
      <vt:lpstr>HIV/AIDS IN LATIN AMERICA-LIMITATIONS</vt:lpstr>
      <vt:lpstr>HIV/AIDS IN LATIN AMERICA-LIMITATIONS</vt:lpstr>
      <vt:lpstr>HIV/AIDS IN LATIN AMERICA-LIMITATIONS</vt:lpstr>
      <vt:lpstr>HIV/AIDS IN LATIN AMERICA-LIMITATIONS</vt:lpstr>
      <vt:lpstr>HIV/AIDS IN LATIN AMERICA THE HAITIAN EXPERIENCE</vt:lpstr>
      <vt:lpstr>HIV/AIDS IN LATIN AMERICA THE HAITIAN EXPERIENCE</vt:lpstr>
      <vt:lpstr>HIV IN LATIN AMERICA THE HAITIAN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HIV/AIDS IN LATIN AMERICA THE CARIBBEAN EXPERIENCE</vt:lpstr>
      <vt:lpstr>HIV IN LATIN AMERICA THE CARIBBEAN EXPERIENCE</vt:lpstr>
      <vt:lpstr>HIV/AIDS IN LATIN AMERICA MEXICO: POOR NORTH AMERICANS</vt:lpstr>
      <vt:lpstr>HIV IN LATIN AMERICA PERU: NEGLECTED BY THE GOVERNMENT</vt:lpstr>
      <vt:lpstr>HIV-AIDS IN LATIN AMERICA COLOMBIA</vt:lpstr>
      <vt:lpstr>PowerPoint Presentation</vt:lpstr>
      <vt:lpstr>PowerPoint Presentation</vt:lpstr>
      <vt:lpstr>PowerPoint Presentation</vt:lpstr>
      <vt:lpstr>HIV-AIDS IN LATIN AMERICA COLOMBIA</vt:lpstr>
      <vt:lpstr>HIV-AIDS IN LATIN AMERICA COLOMBIA</vt:lpstr>
      <vt:lpstr>HIV-AIDS IN LATIN AMERICA COLOMBIA</vt:lpstr>
      <vt:lpstr>HOPE</vt:lpstr>
      <vt:lpstr>HOPE</vt:lpstr>
      <vt:lpstr>HOPE</vt:lpstr>
      <vt:lpstr>HOPE</vt:lpstr>
      <vt:lpstr>CURE</vt:lpstr>
      <vt:lpstr>CONCLUSIONS</vt:lpstr>
      <vt:lpstr>CONCLUSIONS</vt:lpstr>
      <vt:lpstr>PowerPoint Presentation</vt:lpstr>
    </vt:vector>
  </TitlesOfParts>
  <Company>UNIVERSITY OF MIAMI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HIV/AIDS IN UNDERSERVED AREAS</dc:title>
  <dc:creator>Lichtenberger, Paola Natalia</dc:creator>
  <cp:lastModifiedBy>Lichtenberger, Paola Natalia</cp:lastModifiedBy>
  <cp:revision>26</cp:revision>
  <dcterms:created xsi:type="dcterms:W3CDTF">2015-11-03T14:57:05Z</dcterms:created>
  <dcterms:modified xsi:type="dcterms:W3CDTF">2015-11-03T20:47:16Z</dcterms:modified>
</cp:coreProperties>
</file>